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00" r:id="rId2"/>
    <p:sldId id="287" r:id="rId3"/>
    <p:sldId id="308" r:id="rId4"/>
    <p:sldId id="274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F11B3-51B9-46C0-92A2-F4959775B6D7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3C5D5-BF96-476E-8DE6-A4BA9A1CCE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650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2"/>
          <p:cNvSpPr/>
          <p:nvPr userDrawn="1"/>
        </p:nvSpPr>
        <p:spPr>
          <a:xfrm>
            <a:off x="0" y="1237089"/>
            <a:ext cx="2182776" cy="4397512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0000" cy="608918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5634601"/>
                </a:lnTo>
                <a:lnTo>
                  <a:pt x="208067" y="5624095"/>
                </a:lnTo>
                <a:cubicBezTo>
                  <a:pt x="1317232" y="5511453"/>
                  <a:pt x="2182776" y="4574729"/>
                  <a:pt x="2182776" y="3435845"/>
                </a:cubicBezTo>
                <a:cubicBezTo>
                  <a:pt x="2182776" y="2296961"/>
                  <a:pt x="1317232" y="1360238"/>
                  <a:pt x="208067" y="1247596"/>
                </a:cubicBezTo>
                <a:lnTo>
                  <a:pt x="0" y="12370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/>
          <p:cNvSpPr/>
          <p:nvPr userDrawn="1"/>
        </p:nvSpPr>
        <p:spPr>
          <a:xfrm rot="10800000">
            <a:off x="5943600" y="1"/>
            <a:ext cx="3200399" cy="3200399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5524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/>
              <a:t>—</a:t>
            </a:r>
            <a:br>
              <a:rPr lang="en-AU"/>
            </a:br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9136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/>
              <a:t>—</a:t>
            </a:r>
            <a:br>
              <a:rPr lang="en-AU"/>
            </a:br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  <p:sp>
        <p:nvSpPr>
          <p:cNvPr id="15" name="Rectangle 13"/>
          <p:cNvSpPr/>
          <p:nvPr userDrawn="1"/>
        </p:nvSpPr>
        <p:spPr>
          <a:xfrm rot="5400000">
            <a:off x="5943601" y="3"/>
            <a:ext cx="3200396" cy="3200398"/>
          </a:xfrm>
          <a:custGeom>
            <a:avLst/>
            <a:gdLst/>
            <a:ahLst/>
            <a:cxnLst/>
            <a:rect l="l" t="t" r="r" b="b"/>
            <a:pathLst>
              <a:path w="2468880" h="2468881">
                <a:moveTo>
                  <a:pt x="0" y="0"/>
                </a:moveTo>
                <a:lnTo>
                  <a:pt x="2468880" y="0"/>
                </a:lnTo>
                <a:lnTo>
                  <a:pt x="2468880" y="1"/>
                </a:lnTo>
                <a:cubicBezTo>
                  <a:pt x="2468880" y="1363526"/>
                  <a:pt x="1363525" y="2468881"/>
                  <a:pt x="0" y="2468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7997567" y="-1"/>
            <a:ext cx="1146433" cy="1146433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20" y="6356350"/>
            <a:ext cx="721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4DEE52-25AF-7B49-B9FC-7562266B6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96112"/>
            <a:ext cx="1405942" cy="629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B17E20-6704-2050-2FC3-AD8C58094FC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3712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200">
                <a:solidFill>
                  <a:srgbClr val="EED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833154"/>
            <a:ext cx="6359207" cy="3058160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—</a:t>
            </a:r>
            <a:br>
              <a:rPr lang="en-US"/>
            </a:br>
            <a:r>
              <a:rPr lang="en-US" sz="4400"/>
              <a:t>Practice 10 Notes</a:t>
            </a:r>
            <a:endParaRPr lang="en-US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235458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Machine Learning @ RMIT</a:t>
            </a:r>
            <a:endParaRPr lang="en-US" sz="18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068278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4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Hyperparameter tuning + stat test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813F8C-CE54-A648-B63A-7ECCEC660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>
            <a:normAutofit/>
          </a:bodyPr>
          <a:lstStyle/>
          <a:p>
            <a:r>
              <a:rPr lang="en-AU">
                <a:latin typeface="+mn-lt"/>
              </a:rPr>
              <a:t>Hyperparameter tuning using CV on </a:t>
            </a:r>
            <a:r>
              <a:rPr lang="en-AU" b="1" i="1">
                <a:latin typeface="+mn-lt"/>
              </a:rPr>
              <a:t>train data</a:t>
            </a:r>
          </a:p>
          <a:p>
            <a:pPr lvl="1"/>
            <a:r>
              <a:rPr lang="en-AU">
                <a:latin typeface="+mn-lt"/>
              </a:rPr>
              <a:t>To find the best/optimal parameters for each ML algorithm</a:t>
            </a:r>
          </a:p>
          <a:p>
            <a:pPr lvl="1"/>
            <a:r>
              <a:rPr lang="en-AU">
                <a:latin typeface="+mn-lt"/>
              </a:rPr>
              <a:t>Result: best estimators</a:t>
            </a:r>
          </a:p>
          <a:p>
            <a:r>
              <a:rPr lang="en-AU">
                <a:latin typeface="+mn-lt"/>
              </a:rPr>
              <a:t>Statistical test using CV on </a:t>
            </a:r>
            <a:r>
              <a:rPr lang="en-AU" b="1" i="1">
                <a:latin typeface="+mn-lt"/>
              </a:rPr>
              <a:t>test data</a:t>
            </a:r>
          </a:p>
          <a:p>
            <a:pPr lvl="1"/>
            <a:r>
              <a:rPr lang="en-AU">
                <a:latin typeface="+mn-lt"/>
              </a:rPr>
              <a:t>Use the best estimators</a:t>
            </a:r>
          </a:p>
          <a:p>
            <a:pPr lvl="1"/>
            <a:r>
              <a:rPr lang="en-AU">
                <a:latin typeface="+mn-lt"/>
              </a:rPr>
              <a:t>To determine which algorithms have statistically significant outperformance</a:t>
            </a:r>
          </a:p>
        </p:txBody>
      </p:sp>
    </p:spTree>
    <p:extLst>
      <p:ext uri="{BB962C8B-B14F-4D97-AF65-F5344CB8AC3E}">
        <p14:creationId xmlns:p14="http://schemas.microsoft.com/office/powerpoint/2010/main" val="411434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7890"/>
            <a:ext cx="8229600" cy="871795"/>
          </a:xfrm>
        </p:spPr>
        <p:txBody>
          <a:bodyPr/>
          <a:lstStyle/>
          <a:p>
            <a:r>
              <a:rPr lang="en-AU"/>
              <a:t>Optional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8E2F5A-139C-BA48-81F9-771C4698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>
            <a:normAutofit/>
          </a:bodyPr>
          <a:lstStyle/>
          <a:p>
            <a:r>
              <a:rPr lang="en-AU">
                <a:latin typeface="+mn-lt"/>
              </a:rPr>
              <a:t>Tuning more than 2 parameters (see official solution)</a:t>
            </a:r>
          </a:p>
          <a:p>
            <a:r>
              <a:rPr lang="en-AU">
                <a:latin typeface="+mn-lt"/>
              </a:rPr>
              <a:t>Mitigating imbalanced class in a binary classification problem (we will try cover this if time permits) </a:t>
            </a:r>
          </a:p>
        </p:txBody>
      </p:sp>
    </p:spTree>
    <p:extLst>
      <p:ext uri="{BB962C8B-B14F-4D97-AF65-F5344CB8AC3E}">
        <p14:creationId xmlns:p14="http://schemas.microsoft.com/office/powerpoint/2010/main" val="416137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650273"/>
            <a:ext cx="6359207" cy="35835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4"/>
                </a:solidFill>
                <a:latin typeface="+mn-lt"/>
              </a:rPr>
              <a:t>—</a:t>
            </a:r>
            <a:br>
              <a:rPr lang="en-US">
                <a:latin typeface="+mn-lt"/>
              </a:rPr>
            </a:br>
            <a:r>
              <a:rPr lang="en-US">
                <a:latin typeface="+mn-lt"/>
              </a:rPr>
              <a:t>Let’s switch to </a:t>
            </a:r>
            <a:br>
              <a:rPr lang="en-US">
                <a:latin typeface="+mn-lt"/>
              </a:rPr>
            </a:br>
            <a:endParaRPr lang="en-US">
              <a:latin typeface="+mn-lt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137948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913009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BA147E0-0581-F345-8FA1-BD8DED7D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79" y="1794721"/>
            <a:ext cx="1422164" cy="16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— Practice 10 Notes</vt:lpstr>
      <vt:lpstr>Hyperparameter tuning + stat test</vt:lpstr>
      <vt:lpstr>Optional</vt:lpstr>
      <vt:lpstr>— Let’s switch to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Monk</dc:creator>
  <cp:revision>3</cp:revision>
  <dcterms:created xsi:type="dcterms:W3CDTF">2016-11-30T22:43:19Z</dcterms:created>
  <dcterms:modified xsi:type="dcterms:W3CDTF">2024-02-06T10:12:37Z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088b-6243-4963-a2e2-8b321ab7f8fc_Enabled">
    <vt:lpwstr>true</vt:lpwstr>
  </property>
  <property fmtid="{D5CDD505-2E9C-101B-9397-08002B2CF9AE}" pid="3" name="MSIP_Label_8c3d088b-6243-4963-a2e2-8b321ab7f8fc_SetDate">
    <vt:lpwstr>2024-02-06T08:41:51Z</vt:lpwstr>
  </property>
  <property fmtid="{D5CDD505-2E9C-101B-9397-08002B2CF9AE}" pid="4" name="MSIP_Label_8c3d088b-6243-4963-a2e2-8b321ab7f8fc_Method">
    <vt:lpwstr>Standard</vt:lpwstr>
  </property>
  <property fmtid="{D5CDD505-2E9C-101B-9397-08002B2CF9AE}" pid="5" name="MSIP_Label_8c3d088b-6243-4963-a2e2-8b321ab7f8fc_Name">
    <vt:lpwstr>Trusted</vt:lpwstr>
  </property>
  <property fmtid="{D5CDD505-2E9C-101B-9397-08002B2CF9AE}" pid="6" name="MSIP_Label_8c3d088b-6243-4963-a2e2-8b321ab7f8fc_SiteId">
    <vt:lpwstr>d1323671-cdbe-4417-b4d4-bdb24b51316b</vt:lpwstr>
  </property>
  <property fmtid="{D5CDD505-2E9C-101B-9397-08002B2CF9AE}" pid="7" name="MSIP_Label_8c3d088b-6243-4963-a2e2-8b321ab7f8fc_ActionId">
    <vt:lpwstr>c5d9ea97-d374-4167-9a96-07271bc6fcfb</vt:lpwstr>
  </property>
  <property fmtid="{D5CDD505-2E9C-101B-9397-08002B2CF9AE}" pid="8" name="MSIP_Label_8c3d088b-6243-4963-a2e2-8b321ab7f8fc_ContentBits">
    <vt:lpwstr>1</vt:lpwstr>
  </property>
  <property fmtid="{D5CDD505-2E9C-101B-9397-08002B2CF9AE}" pid="9" name="ClassificationContentMarkingHeaderLocations">
    <vt:lpwstr>Office Theme:10</vt:lpwstr>
  </property>
  <property fmtid="{D5CDD505-2E9C-101B-9397-08002B2CF9AE}" pid="10" name="ClassificationContentMarkingHeaderText">
    <vt:lpwstr>RMIT Classification: Trusted</vt:lpwstr>
  </property>
</Properties>
</file>